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79" r:id="rId2"/>
    <p:sldId id="350" r:id="rId3"/>
    <p:sldId id="332" r:id="rId4"/>
    <p:sldId id="333" r:id="rId5"/>
    <p:sldId id="334" r:id="rId6"/>
    <p:sldId id="335" r:id="rId7"/>
    <p:sldId id="336" r:id="rId8"/>
    <p:sldId id="351" r:id="rId9"/>
    <p:sldId id="337" r:id="rId10"/>
    <p:sldId id="338" r:id="rId11"/>
    <p:sldId id="339" r:id="rId12"/>
    <p:sldId id="341" r:id="rId13"/>
    <p:sldId id="342" r:id="rId14"/>
    <p:sldId id="343" r:id="rId15"/>
    <p:sldId id="344" r:id="rId16"/>
    <p:sldId id="345" r:id="rId17"/>
    <p:sldId id="346" r:id="rId18"/>
    <p:sldId id="348" r:id="rId19"/>
    <p:sldId id="349" r:id="rId20"/>
    <p:sldId id="352" r:id="rId21"/>
    <p:sldId id="353" r:id="rId22"/>
    <p:sldId id="354" r:id="rId23"/>
    <p:sldId id="365" r:id="rId24"/>
    <p:sldId id="355" r:id="rId25"/>
    <p:sldId id="358" r:id="rId26"/>
    <p:sldId id="356" r:id="rId27"/>
    <p:sldId id="357" r:id="rId28"/>
    <p:sldId id="359" r:id="rId29"/>
    <p:sldId id="360" r:id="rId30"/>
    <p:sldId id="361" r:id="rId31"/>
    <p:sldId id="362" r:id="rId32"/>
    <p:sldId id="363" r:id="rId33"/>
    <p:sldId id="386" r:id="rId34"/>
    <p:sldId id="364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6" r:id="rId45"/>
    <p:sldId id="375" r:id="rId46"/>
    <p:sldId id="377" r:id="rId47"/>
    <p:sldId id="378" r:id="rId48"/>
    <p:sldId id="380" r:id="rId49"/>
    <p:sldId id="381" r:id="rId50"/>
    <p:sldId id="382" r:id="rId51"/>
    <p:sldId id="383" r:id="rId52"/>
    <p:sldId id="384" r:id="rId53"/>
    <p:sldId id="385" r:id="rId54"/>
    <p:sldId id="387" r:id="rId55"/>
    <p:sldId id="390" r:id="rId56"/>
    <p:sldId id="391" r:id="rId57"/>
    <p:sldId id="388" r:id="rId58"/>
    <p:sldId id="389" r:id="rId59"/>
    <p:sldId id="289" r:id="rId60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147" autoAdjust="0"/>
  </p:normalViewPr>
  <p:slideViewPr>
    <p:cSldViewPr showGuides="1">
      <p:cViewPr varScale="1">
        <p:scale>
          <a:sx n="106" d="100"/>
          <a:sy n="106" d="100"/>
        </p:scale>
        <p:origin x="82" y="192"/>
      </p:cViewPr>
      <p:guideLst>
        <p:guide orient="horz" pos="158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  <a:t>2020/6/13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5293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2020/6/13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黑色底纹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075" name="组合 3074"/>
          <p:cNvGrpSpPr/>
          <p:nvPr/>
        </p:nvGrpSpPr>
        <p:grpSpPr>
          <a:xfrm>
            <a:off x="0" y="-2519362"/>
            <a:ext cx="9144000" cy="6480175"/>
            <a:chOff x="0" y="0"/>
            <a:chExt cx="9144000" cy="6482614"/>
          </a:xfrm>
        </p:grpSpPr>
        <p:grpSp>
          <p:nvGrpSpPr>
            <p:cNvPr id="3076" name="组合 3075"/>
            <p:cNvGrpSpPr/>
            <p:nvPr/>
          </p:nvGrpSpPr>
          <p:grpSpPr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3077" name="矩形 254"/>
              <p:cNvSpPr/>
              <p:nvPr/>
            </p:nvSpPr>
            <p:spPr>
              <a:xfrm>
                <a:off x="0" y="113953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  <p:sp>
            <p:nvSpPr>
              <p:cNvPr id="3078" name="矩形 254"/>
              <p:cNvSpPr/>
              <p:nvPr/>
            </p:nvSpPr>
            <p:spPr>
              <a:xfrm>
                <a:off x="0" y="0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FF8607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</p:grpSp>
        <p:sp>
          <p:nvSpPr>
            <p:cNvPr id="3079" name="任意多边形 62"/>
            <p:cNvSpPr/>
            <p:nvPr/>
          </p:nvSpPr>
          <p:spPr>
            <a:xfrm rot="18900000">
              <a:off x="2043905" y="0"/>
              <a:ext cx="5045292" cy="5045292"/>
            </a:xfrm>
            <a:custGeom>
              <a:avLst/>
              <a:gdLst>
                <a:gd name="txL" fmla="*/ 0 w 4624012"/>
                <a:gd name="txT" fmla="*/ 0 h 4624012"/>
                <a:gd name="txR" fmla="*/ 4624012 w 4624012"/>
                <a:gd name="txB" fmla="*/ 4624012 h 4624012"/>
              </a:gdLst>
              <a:ahLst/>
              <a:cxnLst>
                <a:cxn ang="0">
                  <a:pos x="0" y="0"/>
                </a:cxn>
                <a:cxn ang="0">
                  <a:pos x="4624012" y="4624012"/>
                </a:cxn>
                <a:cxn ang="0">
                  <a:pos x="0" y="4624012"/>
                </a:cxn>
              </a:cxnLst>
              <a:rect l="txL" t="txT" r="txR" b="txB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close/>
                </a:path>
              </a:pathLst>
            </a:custGeom>
            <a:solidFill>
              <a:srgbClr val="FF9725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080" name="矩形 258"/>
          <p:cNvSpPr/>
          <p:nvPr/>
        </p:nvSpPr>
        <p:spPr>
          <a:xfrm>
            <a:off x="0" y="1314450"/>
            <a:ext cx="91440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C#/.Net</a:t>
            </a:r>
            <a:r>
              <a:rPr lang="zh-CN" altLang="en-US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架构师蜕变营</a:t>
            </a:r>
          </a:p>
        </p:txBody>
      </p:sp>
      <p:grpSp>
        <p:nvGrpSpPr>
          <p:cNvPr id="3082" name="组合 3081"/>
          <p:cNvGrpSpPr/>
          <p:nvPr/>
        </p:nvGrpSpPr>
        <p:grpSpPr>
          <a:xfrm>
            <a:off x="1439863" y="2355850"/>
            <a:ext cx="6264275" cy="431800"/>
            <a:chOff x="0" y="0"/>
            <a:chExt cx="6264696" cy="432048"/>
          </a:xfrm>
        </p:grpSpPr>
        <p:sp>
          <p:nvSpPr>
            <p:cNvPr id="3083" name="矩形 1"/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084" name="矩形 9"/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</a:p>
          </p:txBody>
        </p:sp>
      </p:grpSp>
      <p:sp>
        <p:nvSpPr>
          <p:cNvPr id="3086" name="落款标题"/>
          <p:cNvSpPr/>
          <p:nvPr/>
        </p:nvSpPr>
        <p:spPr>
          <a:xfrm>
            <a:off x="0" y="4219575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5" y="491490"/>
            <a:ext cx="162052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AB645-BB7E-4332-ABAB-DC42000E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811770"/>
            <a:ext cx="7483488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218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5F90F5-7979-45AD-8A98-3C8A9A9E095B}"/>
              </a:ext>
            </a:extLst>
          </p:cNvPr>
          <p:cNvSpPr txBox="1"/>
          <p:nvPr/>
        </p:nvSpPr>
        <p:spPr>
          <a:xfrm>
            <a:off x="692169" y="1203655"/>
            <a:ext cx="3816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Select</a:t>
            </a:r>
          </a:p>
          <a:p>
            <a:r>
              <a:rPr lang="en-US" altLang="zh-CN" sz="3200" dirty="0"/>
              <a:t>Poll</a:t>
            </a:r>
          </a:p>
          <a:p>
            <a:r>
              <a:rPr lang="en-US" altLang="zh-CN" sz="3200" dirty="0" err="1"/>
              <a:t>Epoll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3672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D9D24-A03E-4A1A-BB8C-B6DF9A70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5" y="718805"/>
            <a:ext cx="781117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25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28D3CB-5E29-44C2-B8E6-1C64833A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1" y="740236"/>
            <a:ext cx="778831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36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F79DF-26FE-4BAF-8F55-770F8AA5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915635"/>
            <a:ext cx="7453006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33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3B3AA-5C27-40DF-A96E-B365088B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2" y="624671"/>
            <a:ext cx="8710415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3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2E604-6E81-4B23-B94A-D741FBF9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0" y="796914"/>
            <a:ext cx="5616390" cy="41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21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r>
              <a:rPr lang="zh-CN" altLang="en-US" sz="2800" dirty="0">
                <a:solidFill>
                  <a:srgbClr val="FFC000"/>
                </a:solidFill>
              </a:rPr>
              <a:t>环境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83730" y="1059645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VS2019+.NETCore </a:t>
            </a:r>
            <a:r>
              <a:rPr lang="zh-CN" altLang="en-US" dirty="0"/>
              <a:t>控制台</a:t>
            </a:r>
            <a:endParaRPr lang="en-US" altLang="zh-CN" dirty="0"/>
          </a:p>
          <a:p>
            <a:r>
              <a:rPr lang="en-US" altLang="zh-CN" dirty="0"/>
              <a:t>Redis4.0+</a:t>
            </a:r>
          </a:p>
          <a:p>
            <a:r>
              <a:rPr lang="en-US" altLang="zh-CN" dirty="0" err="1"/>
              <a:t>ServiceStack.Redis</a:t>
            </a:r>
            <a:r>
              <a:rPr lang="en-US" altLang="zh-CN" dirty="0"/>
              <a:t> +</a:t>
            </a:r>
            <a:r>
              <a:rPr lang="zh-CN" altLang="en-US" dirty="0"/>
              <a:t>改源代码限制</a:t>
            </a:r>
          </a:p>
        </p:txBody>
      </p:sp>
    </p:spTree>
    <p:extLst>
      <p:ext uri="{BB962C8B-B14F-4D97-AF65-F5344CB8AC3E}">
        <p14:creationId xmlns:p14="http://schemas.microsoft.com/office/powerpoint/2010/main" val="19164497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String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987640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解决秒杀</a:t>
            </a:r>
          </a:p>
        </p:txBody>
      </p:sp>
    </p:spTree>
    <p:extLst>
      <p:ext uri="{BB962C8B-B14F-4D97-AF65-F5344CB8AC3E}">
        <p14:creationId xmlns:p14="http://schemas.microsoft.com/office/powerpoint/2010/main" val="16928871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Hashtable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底层揭秘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8C012-DA59-4667-BE52-9014CD04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50" y="796915"/>
            <a:ext cx="5677392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9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B142D-3A02-4680-BCB7-DEFCA921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7FD30-5FEF-4D96-87F7-0035BF8C7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B3699D-59FF-4F6E-B344-6B3C82C625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672455" y="1487805"/>
            <a:ext cx="3192780" cy="3089275"/>
            <a:chOff x="8933" y="2343"/>
            <a:chExt cx="5028" cy="4865"/>
          </a:xfrm>
        </p:grpSpPr>
        <p:sp>
          <p:nvSpPr>
            <p:cNvPr id="5" name="圆角矩形 23">
              <a:extLst>
                <a:ext uri="{FF2B5EF4-FFF2-40B4-BE49-F238E27FC236}">
                  <a16:creationId xmlns:a16="http://schemas.microsoft.com/office/drawing/2014/main" id="{E3E09031-A5CF-446D-8C8E-EF8E92A0B22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133" y="2488"/>
              <a:ext cx="4829" cy="4720"/>
            </a:xfrm>
            <a:prstGeom prst="roundRect">
              <a:avLst>
                <a:gd name="adj" fmla="val 944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圆角矩形 24">
              <a:extLst>
                <a:ext uri="{FF2B5EF4-FFF2-40B4-BE49-F238E27FC236}">
                  <a16:creationId xmlns:a16="http://schemas.microsoft.com/office/drawing/2014/main" id="{2F9D66DC-8095-4FAE-8413-806C69390F2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933" y="2343"/>
              <a:ext cx="4829" cy="4720"/>
            </a:xfrm>
            <a:prstGeom prst="roundRect">
              <a:avLst>
                <a:gd name="adj" fmla="val 9447"/>
              </a:avLst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7" name="黑色背景">
            <a:extLst>
              <a:ext uri="{FF2B5EF4-FFF2-40B4-BE49-F238E27FC236}">
                <a16:creationId xmlns:a16="http://schemas.microsoft.com/office/drawing/2014/main" id="{A65DEE21-2FA6-4780-8975-3428FAC64F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 dirty="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" name="前言">
            <a:extLst>
              <a:ext uri="{FF2B5EF4-FFF2-40B4-BE49-F238E27FC236}">
                <a16:creationId xmlns:a16="http://schemas.microsoft.com/office/drawing/2014/main" id="{A4B69282-AE14-4CCD-A9C5-290A15FCA0A7}"/>
              </a:ext>
            </a:extLst>
          </p:cNvPr>
          <p:cNvSpPr/>
          <p:nvPr/>
        </p:nvSpPr>
        <p:spPr>
          <a:xfrm>
            <a:off x="455295" y="278765"/>
            <a:ext cx="44964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朝夕教育</a:t>
            </a:r>
            <a:r>
              <a:rPr lang="en-US" altLang="zh-CN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.Net</a:t>
            </a:r>
            <a:r>
              <a:rPr lang="zh-CN" altLang="en-US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架构班</a:t>
            </a:r>
            <a:r>
              <a:rPr lang="en-US" altLang="zh-CN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VIP</a:t>
            </a:r>
            <a:endParaRPr lang="zh-CN" altLang="en-US" sz="2800" b="1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lt"/>
              <a:cs typeface="+mj-lt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A469AB-7AC0-4230-8B3F-9931AE1510B6}"/>
              </a:ext>
            </a:extLst>
          </p:cNvPr>
          <p:cNvGrpSpPr/>
          <p:nvPr/>
        </p:nvGrpSpPr>
        <p:grpSpPr>
          <a:xfrm>
            <a:off x="35684" y="931863"/>
            <a:ext cx="9108315" cy="3727450"/>
            <a:chOff x="0" y="0"/>
            <a:chExt cx="9144000" cy="3728183"/>
          </a:xfrm>
        </p:grpSpPr>
        <p:sp>
          <p:nvSpPr>
            <p:cNvPr id="10" name="矩形 254">
              <a:extLst>
                <a:ext uri="{FF2B5EF4-FFF2-40B4-BE49-F238E27FC236}">
                  <a16:creationId xmlns:a16="http://schemas.microsoft.com/office/drawing/2014/main" id="{5486FBAC-AB74-4CDE-91DA-7D9E212A58D8}"/>
                </a:ext>
              </a:extLst>
            </p:cNvPr>
            <p:cNvSpPr/>
            <p:nvPr/>
          </p:nvSpPr>
          <p:spPr>
            <a:xfrm rot="-10800000" flipV="1">
              <a:off x="0" y="144015"/>
              <a:ext cx="9144000" cy="3584168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1" name="直角三角形 6">
              <a:extLst>
                <a:ext uri="{FF2B5EF4-FFF2-40B4-BE49-F238E27FC236}">
                  <a16:creationId xmlns:a16="http://schemas.microsoft.com/office/drawing/2014/main" id="{26BBF10D-D5F5-4FAC-9EB3-FFE2F727468C}"/>
                </a:ext>
              </a:extLst>
            </p:cNvPr>
            <p:cNvSpPr/>
            <p:nvPr/>
          </p:nvSpPr>
          <p:spPr>
            <a:xfrm rot="8100000">
              <a:off x="1101425" y="0"/>
              <a:ext cx="288032" cy="288032"/>
            </a:xfrm>
            <a:prstGeom prst="rtTriangle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977C449-4E80-4256-BF9D-9418E581E5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8129" y="1203655"/>
            <a:ext cx="4416123" cy="244297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R="0" lvl="0" algn="l" defTabSz="914400" rtl="0" eaLnBrk="1" fontAlgn="ctr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None/>
              <a:defRPr/>
            </a:pPr>
            <a:r>
              <a:rPr kumimoji="0" lang="zh-CN" altLang="en-US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大数据高并发之</a:t>
            </a:r>
            <a:r>
              <a:rPr kumimoji="0" lang="en-US" altLang="zh-CN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：</a:t>
            </a:r>
            <a:endParaRPr kumimoji="0" lang="en-US" altLang="zh-CN" sz="1400" b="1" i="0" u="none" strike="noStrike" kern="1200" cap="none" spc="14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Redis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究竟是什么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能解决什么问题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八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大数据结构原理与应用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中的事务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的持久化（</a:t>
            </a: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AOF/RDB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）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集群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主从复制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分片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实现高可用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endParaRPr lang="en-US" altLang="zh-CN" sz="1200" spc="129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+mn-ea"/>
            </a:endParaRPr>
          </a:p>
        </p:txBody>
      </p: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64FD05CB-A757-4DF0-9037-FD9F9942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940" y="372110"/>
            <a:ext cx="1278890" cy="3575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0E8F82-1CF3-4F1E-9AEF-FB9479401E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52" y="1059682"/>
            <a:ext cx="3239668" cy="35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1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79691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string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A9C48F-E26A-4067-917C-90664C75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5" y="1120080"/>
            <a:ext cx="823031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5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hashtable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41EAF-BF64-49EE-A687-BD5952A5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05" y="745082"/>
            <a:ext cx="7041472" cy="39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533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String</a:t>
            </a:r>
            <a:r>
              <a:rPr lang="zh-CN" altLang="en-US" sz="2800" dirty="0">
                <a:solidFill>
                  <a:srgbClr val="FFC000"/>
                </a:solidFill>
              </a:rPr>
              <a:t>和</a:t>
            </a:r>
            <a:r>
              <a:rPr lang="en-US" altLang="zh-CN" sz="2800" dirty="0" err="1">
                <a:solidFill>
                  <a:srgbClr val="FFC000"/>
                </a:solidFill>
              </a:rPr>
              <a:t>Hashtable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hashes when possible</a:t>
            </a:r>
          </a:p>
        </p:txBody>
      </p:sp>
    </p:spTree>
    <p:extLst>
      <p:ext uri="{BB962C8B-B14F-4D97-AF65-F5344CB8AC3E}">
        <p14:creationId xmlns:p14="http://schemas.microsoft.com/office/powerpoint/2010/main" val="22161585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 API</a:t>
            </a:r>
          </a:p>
          <a:p>
            <a:r>
              <a:rPr lang="en-US" altLang="zh-CN" dirty="0"/>
              <a:t>Set</a:t>
            </a:r>
            <a:r>
              <a:rPr lang="zh-CN" altLang="en-US" dirty="0"/>
              <a:t>使用场景</a:t>
            </a:r>
            <a:endParaRPr lang="en-US" altLang="zh-CN" dirty="0"/>
          </a:p>
          <a:p>
            <a:r>
              <a:rPr lang="en-US" altLang="zh-CN" dirty="0" err="1"/>
              <a:t>Zset</a:t>
            </a:r>
            <a:r>
              <a:rPr lang="en-US" altLang="zh-CN" dirty="0"/>
              <a:t> API</a:t>
            </a:r>
          </a:p>
          <a:p>
            <a:r>
              <a:rPr lang="en-US" altLang="zh-CN" dirty="0" err="1"/>
              <a:t>Zset</a:t>
            </a:r>
            <a:r>
              <a:rPr lang="en-US" altLang="zh-CN" dirty="0"/>
              <a:t> </a:t>
            </a:r>
            <a:r>
              <a:rPr lang="zh-CN" altLang="en-US" dirty="0"/>
              <a:t>使用场景</a:t>
            </a:r>
            <a:endParaRPr lang="en-US" altLang="zh-CN" dirty="0"/>
          </a:p>
          <a:p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 err="1"/>
              <a:t>Zset</a:t>
            </a:r>
            <a:r>
              <a:rPr lang="zh-CN" altLang="en-US" dirty="0"/>
              <a:t>数据结构</a:t>
            </a:r>
            <a:endParaRPr lang="en-US" altLang="zh-CN" dirty="0"/>
          </a:p>
          <a:p>
            <a:r>
              <a:rPr lang="en-US" altLang="zh-CN" dirty="0"/>
              <a:t>List</a:t>
            </a:r>
            <a:r>
              <a:rPr lang="zh-CN" altLang="en-US" dirty="0"/>
              <a:t>队列和栈</a:t>
            </a:r>
            <a:endParaRPr lang="en-US" altLang="zh-CN" dirty="0"/>
          </a:p>
          <a:p>
            <a:r>
              <a:rPr lang="zh-CN" altLang="en-US" dirty="0"/>
              <a:t>发布订阅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35453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交叉并补</a:t>
            </a:r>
            <a:r>
              <a:rPr lang="en-US" altLang="zh-CN" dirty="0"/>
              <a:t>+</a:t>
            </a:r>
            <a:r>
              <a:rPr lang="zh-CN" altLang="en-US" dirty="0"/>
              <a:t>去重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36440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03B68A-0BC4-47E7-A884-9F70220817DF}"/>
              </a:ext>
            </a:extLst>
          </p:cNvPr>
          <p:cNvSpPr txBox="1"/>
          <p:nvPr/>
        </p:nvSpPr>
        <p:spPr>
          <a:xfrm>
            <a:off x="611724" y="1059645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交叉并补</a:t>
            </a:r>
            <a:r>
              <a:rPr lang="en-US" altLang="zh-CN" dirty="0"/>
              <a:t>+</a:t>
            </a:r>
            <a:r>
              <a:rPr lang="zh-CN" altLang="en-US" dirty="0"/>
              <a:t>去重</a:t>
            </a:r>
            <a:r>
              <a:rPr lang="en-US" altLang="zh-CN" dirty="0"/>
              <a:t>+</a:t>
            </a:r>
            <a:r>
              <a:rPr lang="zh-CN" altLang="en-US" dirty="0"/>
              <a:t>排序</a:t>
            </a:r>
            <a:endParaRPr lang="en-US" altLang="zh-CN" dirty="0"/>
          </a:p>
          <a:p>
            <a:r>
              <a:rPr lang="zh-CN" altLang="en-US" dirty="0"/>
              <a:t>使用场景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72083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75202B-5B8E-4E61-A80B-671972B9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30" y="627615"/>
            <a:ext cx="6203873" cy="44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001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r>
              <a:rPr lang="en-US" altLang="zh-CN" sz="2800" dirty="0" err="1">
                <a:solidFill>
                  <a:srgbClr val="FFC000"/>
                </a:solidFill>
              </a:rPr>
              <a:t>Intset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D80FA5-6988-4A08-AEB8-19229F5D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0" y="718805"/>
            <a:ext cx="4750995" cy="44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837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FD3CFA-1E97-403D-AD9F-F4685C8C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2283730"/>
            <a:ext cx="617273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28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F66E0C-C56B-43F8-8201-D4379A37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60" y="-164440"/>
            <a:ext cx="861896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9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BE23550-5A0C-4DA5-AD69-51EDE1B115B8}"/>
              </a:ext>
            </a:extLst>
          </p:cNvPr>
          <p:cNvSpPr txBox="1">
            <a:spLocks/>
          </p:cNvSpPr>
          <p:nvPr/>
        </p:nvSpPr>
        <p:spPr>
          <a:xfrm>
            <a:off x="395710" y="1707690"/>
            <a:ext cx="7904927" cy="1970658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 lnSpcReduction="10000"/>
          </a:bodyPr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charset="0"/>
              </a:defRPr>
            </a:lvl1pPr>
          </a:lstStyle>
          <a:p>
            <a:pPr fontAlgn="auto">
              <a:spcAft>
                <a:spcPts val="0"/>
              </a:spcAft>
              <a:buFontTx/>
            </a:pPr>
            <a:r>
              <a:rPr lang="en-US" altLang="zh-CN" dirty="0"/>
              <a:t>Redis</a:t>
            </a:r>
            <a:r>
              <a:rPr lang="zh-CN" altLang="en-US" dirty="0"/>
              <a:t>实战</a:t>
            </a:r>
            <a:r>
              <a:rPr lang="en-US" altLang="zh-CN" dirty="0"/>
              <a:t>&amp;</a:t>
            </a:r>
            <a:r>
              <a:rPr lang="zh-CN" altLang="en-US" dirty="0"/>
              <a:t>原理</a:t>
            </a:r>
            <a:r>
              <a:rPr lang="en-US" altLang="zh-CN" dirty="0"/>
              <a:t>&amp;</a:t>
            </a:r>
            <a:r>
              <a:rPr lang="zh-CN" altLang="en-US" dirty="0"/>
              <a:t>调优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7481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017B64-CE34-4E6E-BCF7-B425514D5D25}"/>
              </a:ext>
            </a:extLst>
          </p:cNvPr>
          <p:cNvSpPr txBox="1"/>
          <p:nvPr/>
        </p:nvSpPr>
        <p:spPr>
          <a:xfrm>
            <a:off x="5508065" y="915635"/>
            <a:ext cx="334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单层链表 有序 时间复杂度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双层链表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数据量增大</a:t>
            </a:r>
            <a:r>
              <a:rPr lang="en-US" altLang="zh-CN" dirty="0"/>
              <a:t> </a:t>
            </a:r>
            <a:r>
              <a:rPr lang="zh-CN" altLang="en-US" dirty="0"/>
              <a:t>，还可以多来几层</a:t>
            </a:r>
            <a:endParaRPr lang="en-US" altLang="zh-CN" dirty="0"/>
          </a:p>
          <a:p>
            <a:r>
              <a:rPr lang="zh-CN" altLang="en-US" dirty="0"/>
              <a:t>三层链表</a:t>
            </a:r>
            <a:endParaRPr lang="en-US" altLang="zh-CN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FE4C4AD-621E-4D6C-82AE-E5665880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" y="771625"/>
            <a:ext cx="4391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55A6D6D-E5B5-4241-B5F8-EA8884E5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7" y="1495360"/>
            <a:ext cx="4419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8E87A0F-9BF5-4BE4-999F-0C409347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695131"/>
            <a:ext cx="4562475" cy="1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0074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219D4A-D3A3-4781-8075-27913944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1275660"/>
            <a:ext cx="7410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A0B5F-D521-467D-812F-EAEAED940E52}"/>
              </a:ext>
            </a:extLst>
          </p:cNvPr>
          <p:cNvSpPr txBox="1"/>
          <p:nvPr/>
        </p:nvSpPr>
        <p:spPr>
          <a:xfrm>
            <a:off x="827740" y="4083855"/>
            <a:ext cx="374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试试分别查找</a:t>
            </a:r>
            <a:r>
              <a:rPr lang="en-US" altLang="zh-CN" dirty="0"/>
              <a:t> 21   32  71  117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7228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List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DA0B5F-D521-467D-812F-EAEAED940E52}"/>
              </a:ext>
            </a:extLst>
          </p:cNvPr>
          <p:cNvSpPr txBox="1"/>
          <p:nvPr/>
        </p:nvSpPr>
        <p:spPr>
          <a:xfrm>
            <a:off x="683730" y="1203655"/>
            <a:ext cx="3744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队列</a:t>
            </a:r>
            <a:endParaRPr lang="en-US" altLang="zh-CN" dirty="0"/>
          </a:p>
          <a:p>
            <a:r>
              <a:rPr lang="zh-CN" altLang="en-US" dirty="0"/>
              <a:t>栈</a:t>
            </a:r>
            <a:endParaRPr lang="en-US" altLang="zh-CN" dirty="0"/>
          </a:p>
          <a:p>
            <a:r>
              <a:rPr lang="zh-CN" altLang="en-US" dirty="0"/>
              <a:t>发布订阅</a:t>
            </a:r>
            <a:endParaRPr lang="en-US" altLang="zh-CN" dirty="0"/>
          </a:p>
          <a:p>
            <a:r>
              <a:rPr lang="zh-CN" altLang="en-US" dirty="0"/>
              <a:t>其他应用场景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2545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发布订阅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DA76B0-CF93-4BF6-B898-40FE51B1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8" y="797661"/>
            <a:ext cx="6032373" cy="35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1046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List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91630A-A175-447C-B133-9D1F3F73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56" y="672208"/>
            <a:ext cx="5328370" cy="37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30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5C3E25-8997-4345-B9CB-3A1CEE3120FD}"/>
              </a:ext>
            </a:extLst>
          </p:cNvPr>
          <p:cNvSpPr txBox="1"/>
          <p:nvPr/>
        </p:nvSpPr>
        <p:spPr>
          <a:xfrm>
            <a:off x="899745" y="1203655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事务</a:t>
            </a:r>
            <a:endParaRPr lang="en-US" altLang="zh-CN" dirty="0"/>
          </a:p>
          <a:p>
            <a:r>
              <a:rPr lang="zh-CN" altLang="en-US" dirty="0"/>
              <a:t>持久化原理</a:t>
            </a:r>
            <a:r>
              <a:rPr lang="en-US" altLang="zh-CN" dirty="0"/>
              <a:t>(RDB/ AOF)</a:t>
            </a:r>
          </a:p>
          <a:p>
            <a:r>
              <a:rPr lang="zh-CN" altLang="en-US" dirty="0"/>
              <a:t>集群</a:t>
            </a:r>
            <a:r>
              <a:rPr lang="en-US" altLang="zh-CN" dirty="0"/>
              <a:t>(</a:t>
            </a:r>
            <a:r>
              <a:rPr lang="zh-CN" altLang="en-US" dirty="0"/>
              <a:t>主从复制</a:t>
            </a:r>
            <a:r>
              <a:rPr lang="en-US" altLang="zh-CN" dirty="0"/>
              <a:t>+</a:t>
            </a:r>
            <a:r>
              <a:rPr lang="zh-CN" altLang="en-US" dirty="0"/>
              <a:t>分片</a:t>
            </a:r>
            <a:r>
              <a:rPr lang="en-US" altLang="zh-CN" dirty="0"/>
              <a:t>+</a:t>
            </a:r>
            <a:r>
              <a:rPr lang="zh-CN" altLang="en-US" dirty="0"/>
              <a:t>高可用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55722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事务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5C3E25-8997-4345-B9CB-3A1CEE3120FD}"/>
              </a:ext>
            </a:extLst>
          </p:cNvPr>
          <p:cNvSpPr txBox="1"/>
          <p:nvPr/>
        </p:nvSpPr>
        <p:spPr>
          <a:xfrm>
            <a:off x="899745" y="1203655"/>
            <a:ext cx="60837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(ACID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原子性</a:t>
            </a:r>
            <a:r>
              <a:rPr lang="en-US" altLang="zh-CN" dirty="0"/>
              <a:t>:</a:t>
            </a:r>
            <a:r>
              <a:rPr lang="zh-CN" altLang="en-US" dirty="0"/>
              <a:t>就是最小的单位</a:t>
            </a:r>
            <a:endParaRPr lang="en-US" altLang="zh-CN" dirty="0"/>
          </a:p>
          <a:p>
            <a:r>
              <a:rPr lang="zh-CN" altLang="en-US" dirty="0"/>
              <a:t>一致性 </a:t>
            </a:r>
            <a:r>
              <a:rPr lang="en-US" altLang="zh-CN" dirty="0"/>
              <a:t>:</a:t>
            </a:r>
            <a:r>
              <a:rPr lang="zh-CN" altLang="en-US" dirty="0"/>
              <a:t>好多命令，要么全部执行成功，要么全部执行失败</a:t>
            </a:r>
            <a:endParaRPr lang="en-US" altLang="zh-CN" dirty="0"/>
          </a:p>
          <a:p>
            <a:r>
              <a:rPr lang="zh-CN" altLang="en-US" dirty="0"/>
              <a:t>隔离性</a:t>
            </a:r>
            <a:r>
              <a:rPr lang="en-US" altLang="zh-CN" dirty="0"/>
              <a:t>:</a:t>
            </a:r>
            <a:r>
              <a:rPr lang="zh-CN" altLang="en-US" dirty="0"/>
              <a:t>一个会话和另一个会话之间是互相隔离</a:t>
            </a:r>
            <a:endParaRPr lang="en-US" altLang="zh-CN" dirty="0"/>
          </a:p>
          <a:p>
            <a:r>
              <a:rPr lang="zh-CN" altLang="en-US" dirty="0"/>
              <a:t>持久性</a:t>
            </a:r>
            <a:r>
              <a:rPr lang="en-US" altLang="zh-CN" dirty="0"/>
              <a:t>:</a:t>
            </a:r>
            <a:r>
              <a:rPr lang="zh-CN" altLang="en-US" dirty="0"/>
              <a:t>执行就执行了，数据保存在硬盘</a:t>
            </a:r>
          </a:p>
        </p:txBody>
      </p:sp>
    </p:spTree>
    <p:extLst>
      <p:ext uri="{BB962C8B-B14F-4D97-AF65-F5344CB8AC3E}">
        <p14:creationId xmlns:p14="http://schemas.microsoft.com/office/powerpoint/2010/main" val="21992379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AC3ADA-C1FC-4716-91B6-21CE847A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796994"/>
            <a:ext cx="6768470" cy="35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683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ADF12B-08B3-452F-9D38-9141ED5B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0" y="800753"/>
            <a:ext cx="8352580" cy="36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3465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3E3E706-1DF4-4733-8465-FB4FF577AD43}"/>
              </a:ext>
            </a:extLst>
          </p:cNvPr>
          <p:cNvSpPr txBox="1">
            <a:spLocks/>
          </p:cNvSpPr>
          <p:nvPr/>
        </p:nvSpPr>
        <p:spPr>
          <a:xfrm>
            <a:off x="179695" y="1196389"/>
            <a:ext cx="9229970" cy="2813157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endParaRPr lang="zh-CN" altLang="zh-CN" sz="2000" dirty="0"/>
          </a:p>
          <a:p>
            <a:pPr>
              <a:spcAft>
                <a:spcPts val="0"/>
              </a:spcAft>
            </a:pPr>
            <a:r>
              <a:rPr lang="zh-CN" altLang="zh-CN" sz="2000" dirty="0"/>
              <a:t>快照的方式</a:t>
            </a:r>
            <a:r>
              <a:rPr lang="zh-CN" altLang="en-US" sz="2000" dirty="0"/>
              <a:t>（</a:t>
            </a:r>
            <a:r>
              <a:rPr lang="en-US" altLang="zh-CN" sz="2000" dirty="0"/>
              <a:t>RDB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spcAft>
                <a:spcPts val="0"/>
              </a:spcAft>
            </a:pPr>
            <a:r>
              <a:rPr lang="zh-CN" altLang="zh-CN" sz="2000" dirty="0"/>
              <a:t>文件追加方式</a:t>
            </a:r>
            <a:r>
              <a:rPr lang="zh-CN" altLang="en-US" sz="2000" dirty="0"/>
              <a:t>（</a:t>
            </a:r>
            <a:r>
              <a:rPr lang="en-US" altLang="zh-CN" sz="2000" dirty="0"/>
              <a:t>AOF</a:t>
            </a:r>
            <a:r>
              <a:rPr lang="zh-CN" altLang="en-US" sz="2000" dirty="0"/>
              <a:t>）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40302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BE23550-5A0C-4DA5-AD69-51EDE1B115B8}"/>
              </a:ext>
            </a:extLst>
          </p:cNvPr>
          <p:cNvSpPr txBox="1">
            <a:spLocks/>
          </p:cNvSpPr>
          <p:nvPr/>
        </p:nvSpPr>
        <p:spPr>
          <a:xfrm>
            <a:off x="251700" y="843630"/>
            <a:ext cx="5112355" cy="2664185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 fontScale="40000" lnSpcReduction="20000"/>
          </a:bodyPr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charset="0"/>
              </a:defRPr>
            </a:lvl1pPr>
          </a:lstStyle>
          <a:p>
            <a:pPr marL="0" indent="0" algn="l" fontAlgn="auto">
              <a:spcAft>
                <a:spcPts val="0"/>
              </a:spcAft>
            </a:pPr>
            <a:r>
              <a:rPr lang="en-US" altLang="zh-CN" sz="6200" dirty="0" err="1"/>
              <a:t>Nosql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/>
              <a:t>Redis</a:t>
            </a:r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单线程</a:t>
            </a:r>
            <a:r>
              <a:rPr lang="en-US" altLang="zh-CN" sz="6200" dirty="0"/>
              <a:t>PK</a:t>
            </a:r>
            <a:r>
              <a:rPr lang="zh-CN" altLang="en-US" sz="6200" dirty="0"/>
              <a:t>多线程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环境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/>
              <a:t>String</a:t>
            </a:r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秒杀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 err="1"/>
              <a:t>Hashtable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原理揭秘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358556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37DD39-1F09-4B6F-BD05-C022E1BF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5" y="483605"/>
            <a:ext cx="6801314" cy="38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995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Save</a:t>
            </a:r>
            <a:r>
              <a:rPr lang="zh-CN" altLang="en-US" sz="2000" dirty="0"/>
              <a:t>命令：将内存数据镜像保存为</a:t>
            </a:r>
            <a:r>
              <a:rPr lang="en-US" altLang="zh-CN" sz="2000" dirty="0" err="1"/>
              <a:t>rdb</a:t>
            </a:r>
            <a:r>
              <a:rPr lang="zh-CN" altLang="en-US" sz="2000" dirty="0"/>
              <a:t>文件，由于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是单线程模型，</a:t>
            </a:r>
            <a:endParaRPr lang="en-US" altLang="zh-CN" sz="2000" dirty="0"/>
          </a:p>
          <a:p>
            <a:pPr marL="0" indent="0">
              <a:spcAft>
                <a:spcPts val="0"/>
              </a:spcAft>
              <a:buNone/>
            </a:pPr>
            <a:r>
              <a:rPr lang="zh-CN" altLang="en-US" sz="2000" dirty="0"/>
              <a:t>期间会阻塞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服务进程，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服务不再处理任何指令，直到</a:t>
            </a:r>
            <a:r>
              <a:rPr lang="en-US" altLang="zh-CN" sz="2000" dirty="0" err="1"/>
              <a:t>rdb</a:t>
            </a:r>
            <a:r>
              <a:rPr lang="zh-CN" altLang="en-US" sz="2000" dirty="0"/>
              <a:t>文件创建完成位置</a:t>
            </a:r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E32093-8728-4E2F-ADB2-4AC4D704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1" y="1707690"/>
            <a:ext cx="8359864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404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r>
              <a:rPr lang="en-US" altLang="zh-CN" sz="2000" dirty="0" err="1"/>
              <a:t>Bgsave</a:t>
            </a:r>
            <a:r>
              <a:rPr lang="zh-CN" altLang="en-US" sz="2000" dirty="0"/>
              <a:t>命令：父进程启动一个子进程，由子进程将内存保存在硬盘文件，期间不会影响其他的指令操作</a:t>
            </a:r>
            <a:endParaRPr lang="en-US" altLang="zh-CN" sz="2000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1540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r>
              <a:rPr lang="en-US" altLang="zh-CN" sz="2000" dirty="0" err="1"/>
              <a:t>Bgsave</a:t>
            </a:r>
            <a:r>
              <a:rPr lang="zh-CN" altLang="en-US" sz="2000" dirty="0"/>
              <a:t>命令：父进程启动一个子进程，由子进程将内存保存在硬盘文件，期间不会影响其他的指令操作</a:t>
            </a:r>
            <a:endParaRPr lang="en-US" altLang="zh-CN" sz="2000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2FBACC-2D84-4405-BEB0-4F728DCD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85" y="1707690"/>
            <a:ext cx="9236240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1371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59BF43-9F44-44CB-AAC7-0DC31236014A}"/>
              </a:ext>
            </a:extLst>
          </p:cNvPr>
          <p:cNvSpPr txBox="1">
            <a:spLocks/>
          </p:cNvSpPr>
          <p:nvPr/>
        </p:nvSpPr>
        <p:spPr>
          <a:xfrm>
            <a:off x="24135" y="843630"/>
            <a:ext cx="6240780" cy="494093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/>
              <a:t>通过配置自动触发</a:t>
            </a:r>
            <a:r>
              <a:rPr lang="en-US" altLang="zh-CN" sz="2000" dirty="0" err="1"/>
              <a:t>Bgsave</a:t>
            </a:r>
            <a:r>
              <a:rPr lang="zh-CN" altLang="en-US" sz="2000" dirty="0"/>
              <a:t>命令的原理</a:t>
            </a:r>
            <a:endParaRPr lang="en-US" altLang="zh-CN" sz="2000" dirty="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/>
              <a:t>计数器记录了在上一次成功的持久化后，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进行了多少次写操作，其值在每次写操作之后都加</a:t>
            </a:r>
            <a:r>
              <a:rPr lang="en-US" altLang="zh-CN" sz="2000" dirty="0"/>
              <a:t>1</a:t>
            </a:r>
            <a:r>
              <a:rPr lang="zh-CN" altLang="en-US" sz="2000" dirty="0"/>
              <a:t>，在成功完成持久化后清零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78D00-C3EF-43BC-8F50-D373E0C1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" y="2806424"/>
            <a:ext cx="3610176" cy="10869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A0E46F-4BDE-441A-A03C-57517A4F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77" y="2839259"/>
            <a:ext cx="2349500" cy="1054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1F77E7-4C0D-4A94-9AFC-A408580B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65" y="2483445"/>
            <a:ext cx="171464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0776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C3A733-235C-41B1-B24B-93507902B5BA}"/>
              </a:ext>
            </a:extLst>
          </p:cNvPr>
          <p:cNvSpPr txBox="1"/>
          <p:nvPr/>
        </p:nvSpPr>
        <p:spPr>
          <a:xfrm>
            <a:off x="395710" y="915635"/>
            <a:ext cx="60484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通过配置自动触发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Bgsave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命令的原理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/>
              <a:t>Redis</a:t>
            </a:r>
            <a:r>
              <a:rPr lang="zh-CN" altLang="en-US" sz="2000" dirty="0"/>
              <a:t>有一个周期性操作函数，默认每隔</a:t>
            </a:r>
            <a:r>
              <a:rPr lang="en-US" altLang="zh-CN" sz="2000" dirty="0">
                <a:solidFill>
                  <a:srgbClr val="FF0000"/>
                </a:solidFill>
              </a:rPr>
              <a:t>100ms</a:t>
            </a:r>
            <a:r>
              <a:rPr lang="zh-CN" altLang="en-US" sz="2000" dirty="0"/>
              <a:t>执行一次，它的其中一项工作就是检查自动触发</a:t>
            </a:r>
            <a:r>
              <a:rPr lang="en-US" altLang="zh-CN" sz="2000" dirty="0" err="1"/>
              <a:t>Bgsave</a:t>
            </a:r>
            <a:r>
              <a:rPr lang="zh-CN" altLang="en-US" sz="2000" dirty="0"/>
              <a:t>命令的条件是否成立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B4B59B-3B58-4B8D-9174-1AF934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75" y="2211725"/>
            <a:ext cx="5378814" cy="37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263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r>
              <a:rPr lang="zh-CN" altLang="en-US" sz="2800" dirty="0">
                <a:solidFill>
                  <a:srgbClr val="FFC000"/>
                </a:solidFill>
              </a:rPr>
              <a:t>文件结构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8255A5-4EE9-4541-9170-339C4A0C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09" y="818444"/>
            <a:ext cx="5840761" cy="406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640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81605B-4D4D-4ECB-A8AF-4154575AE9E2}"/>
              </a:ext>
            </a:extLst>
          </p:cNvPr>
          <p:cNvSpPr txBox="1"/>
          <p:nvPr/>
        </p:nvSpPr>
        <p:spPr>
          <a:xfrm>
            <a:off x="501651" y="987640"/>
            <a:ext cx="434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修改</a:t>
            </a:r>
            <a:r>
              <a:rPr lang="en-US" altLang="zh-CN" sz="2000" dirty="0"/>
              <a:t>config </a:t>
            </a:r>
            <a:r>
              <a:rPr lang="zh-CN" altLang="en-US" sz="2000" dirty="0"/>
              <a:t>中的配置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appendonly</a:t>
            </a:r>
            <a:r>
              <a:rPr lang="en-US" altLang="zh-CN" sz="2000" dirty="0"/>
              <a:t> yes</a:t>
            </a:r>
          </a:p>
          <a:p>
            <a:r>
              <a:rPr lang="en-US" altLang="zh-CN" sz="2000" dirty="0"/>
              <a:t>AOF</a:t>
            </a:r>
            <a:r>
              <a:rPr lang="zh-CN" altLang="en-US" sz="2000" dirty="0"/>
              <a:t>三个步骤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CE8C0B-A114-42B3-9B10-2062B30D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55" y="815188"/>
            <a:ext cx="352074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328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AA4F5F-0FAD-4928-9A7D-6188AB42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59" y="698673"/>
            <a:ext cx="3246870" cy="58228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FBBA95-B3B6-44F5-AD20-F3BAD9E0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56" y="1337463"/>
            <a:ext cx="3906294" cy="12360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223CC0-5728-4D13-AD5F-4E5E1DA7B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" y="1387406"/>
            <a:ext cx="3246870" cy="47509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D0BC5ED-3F08-424E-906A-8B99D8F29603}"/>
              </a:ext>
            </a:extLst>
          </p:cNvPr>
          <p:cNvSpPr/>
          <p:nvPr/>
        </p:nvSpPr>
        <p:spPr>
          <a:xfrm>
            <a:off x="936501" y="2715638"/>
            <a:ext cx="1080120" cy="41812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2BDF74-57D8-4280-8378-4EDDE9A75031}"/>
              </a:ext>
            </a:extLst>
          </p:cNvPr>
          <p:cNvSpPr/>
          <p:nvPr/>
        </p:nvSpPr>
        <p:spPr>
          <a:xfrm>
            <a:off x="1077632" y="5788555"/>
            <a:ext cx="2376264" cy="14401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895ED9-FF28-4E7C-9498-79A60813F561}"/>
              </a:ext>
            </a:extLst>
          </p:cNvPr>
          <p:cNvSpPr/>
          <p:nvPr/>
        </p:nvSpPr>
        <p:spPr>
          <a:xfrm>
            <a:off x="4508920" y="1897683"/>
            <a:ext cx="2082303" cy="1276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C9CBB0-947F-4CC7-B0BE-9542F7DA5A5C}"/>
              </a:ext>
            </a:extLst>
          </p:cNvPr>
          <p:cNvSpPr/>
          <p:nvPr/>
        </p:nvSpPr>
        <p:spPr>
          <a:xfrm>
            <a:off x="8209309" y="5416716"/>
            <a:ext cx="2232248" cy="1276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05261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02850D-FE2C-4978-8BAE-D8C139BC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88" y="26243"/>
            <a:ext cx="5579817" cy="453623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F9B1BB3-5427-4F0A-860F-C5A62117D75D}"/>
              </a:ext>
            </a:extLst>
          </p:cNvPr>
          <p:cNvSpPr/>
          <p:nvPr/>
        </p:nvSpPr>
        <p:spPr>
          <a:xfrm>
            <a:off x="4049797" y="1981233"/>
            <a:ext cx="4320480" cy="14401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14D0C3-7F1D-4E2A-A98D-1425DDF1455E}"/>
              </a:ext>
            </a:extLst>
          </p:cNvPr>
          <p:cNvSpPr/>
          <p:nvPr/>
        </p:nvSpPr>
        <p:spPr>
          <a:xfrm>
            <a:off x="44995" y="963743"/>
            <a:ext cx="3620933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服务每次结束一个事件循环之前，都会调用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flushAppendOnly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函数，其中调用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函数将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aof_buf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写入文件。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1886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Nosql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D3D76C-53CE-4D2D-8DFE-416209C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0" y="987640"/>
            <a:ext cx="5913632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0174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22492105-A668-47E4-817B-079ED391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0" y="718805"/>
            <a:ext cx="6336440" cy="363360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5447201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三种追加方式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04D79C3-74AF-4E13-9165-97BDBF4DD0B6}"/>
              </a:ext>
            </a:extLst>
          </p:cNvPr>
          <p:cNvSpPr txBox="1">
            <a:spLocks/>
          </p:cNvSpPr>
          <p:nvPr/>
        </p:nvSpPr>
        <p:spPr>
          <a:xfrm>
            <a:off x="251701" y="987641"/>
            <a:ext cx="6912480" cy="1296090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always  </a:t>
            </a:r>
            <a:r>
              <a:rPr lang="zh-CN" altLang="en-US" sz="1400" dirty="0"/>
              <a:t>只要有读写</a:t>
            </a:r>
            <a:endParaRPr lang="en-US" altLang="zh-CN" sz="14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everysec</a:t>
            </a:r>
            <a:r>
              <a:rPr lang="en-US" altLang="zh-CN" sz="1400" dirty="0"/>
              <a:t> 1s</a:t>
            </a:r>
            <a:r>
              <a:rPr lang="zh-CN" altLang="en-US" sz="1400" dirty="0"/>
              <a:t>钟的周期</a:t>
            </a:r>
            <a:endParaRPr lang="zh-CN" altLang="zh-CN" sz="14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no </a:t>
            </a:r>
            <a:r>
              <a:rPr lang="zh-CN" altLang="zh-CN" sz="1400" dirty="0"/>
              <a:t> </a:t>
            </a:r>
            <a:r>
              <a:rPr lang="zh-CN" altLang="en-US" sz="1400" dirty="0"/>
              <a:t>等业务不繁忙的时候</a:t>
            </a:r>
            <a:r>
              <a:rPr lang="zh-CN" altLang="zh-CN" sz="1400" dirty="0"/>
              <a:t>，这种操作最</a:t>
            </a:r>
            <a:r>
              <a:rPr lang="zh-CN" altLang="zh-CN" sz="1400" dirty="0">
                <a:solidFill>
                  <a:srgbClr val="FF0000"/>
                </a:solidFill>
              </a:rPr>
              <a:t>不可靠。</a:t>
            </a:r>
          </a:p>
          <a:p>
            <a:pPr>
              <a:spcAft>
                <a:spcPts val="0"/>
              </a:spcAft>
            </a:pPr>
            <a:endParaRPr lang="zh-CN" altLang="en-US" sz="14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4FABC76-4D45-454D-BC5A-04626AEE1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7835"/>
              </p:ext>
            </p:extLst>
          </p:nvPr>
        </p:nvGraphicFramePr>
        <p:xfrm>
          <a:off x="259640" y="2211725"/>
          <a:ext cx="7783341" cy="16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447">
                  <a:extLst>
                    <a:ext uri="{9D8B030D-6E8A-4147-A177-3AD203B41FA5}">
                      <a16:colId xmlns:a16="http://schemas.microsoft.com/office/drawing/2014/main" val="4274367249"/>
                    </a:ext>
                  </a:extLst>
                </a:gridCol>
                <a:gridCol w="2594447">
                  <a:extLst>
                    <a:ext uri="{9D8B030D-6E8A-4147-A177-3AD203B41FA5}">
                      <a16:colId xmlns:a16="http://schemas.microsoft.com/office/drawing/2014/main" val="712050447"/>
                    </a:ext>
                  </a:extLst>
                </a:gridCol>
                <a:gridCol w="2594447">
                  <a:extLst>
                    <a:ext uri="{9D8B030D-6E8A-4147-A177-3AD203B41FA5}">
                      <a16:colId xmlns:a16="http://schemas.microsoft.com/office/drawing/2014/main" val="1813431119"/>
                    </a:ext>
                  </a:extLst>
                </a:gridCol>
              </a:tblGrid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2915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05188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everysec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比较高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6478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always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92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8534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ACBDCC5-5BA9-4D3F-95F9-F53A35756A50}"/>
              </a:ext>
            </a:extLst>
          </p:cNvPr>
          <p:cNvSpPr txBox="1">
            <a:spLocks/>
          </p:cNvSpPr>
          <p:nvPr/>
        </p:nvSpPr>
        <p:spPr>
          <a:xfrm>
            <a:off x="807447" y="988902"/>
            <a:ext cx="204978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文件格式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第一个指令：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两个参数，第一个参数</a:t>
            </a:r>
            <a:r>
              <a:rPr lang="en-US" altLang="zh-CN" sz="1000"/>
              <a:t>6</a:t>
            </a:r>
            <a:r>
              <a:rPr lang="zh-CN" altLang="en-US" sz="1000"/>
              <a:t>个字节，为</a:t>
            </a:r>
            <a:r>
              <a:rPr lang="en-US" altLang="zh-CN" sz="1000"/>
              <a:t>select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第二个参数</a:t>
            </a:r>
            <a:r>
              <a:rPr lang="en-US" altLang="zh-CN" sz="1000"/>
              <a:t>0</a:t>
            </a:r>
            <a:r>
              <a:rPr lang="zh-CN" altLang="en-US" sz="1000"/>
              <a:t>个字节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第二个指令，三个参数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第一个参数</a:t>
            </a:r>
            <a:r>
              <a:rPr lang="en-US" altLang="zh-CN" sz="1000"/>
              <a:t>3</a:t>
            </a:r>
            <a:r>
              <a:rPr lang="zh-CN" altLang="en-US" sz="1000"/>
              <a:t>个字节为</a:t>
            </a:r>
            <a:r>
              <a:rPr lang="en-US" altLang="zh-CN" sz="1000"/>
              <a:t>set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第二个参数</a:t>
            </a:r>
            <a:r>
              <a:rPr lang="en-US" altLang="zh-CN" sz="1000"/>
              <a:t>4</a:t>
            </a:r>
            <a:r>
              <a:rPr lang="zh-CN" altLang="en-US" sz="1000"/>
              <a:t>个字节为</a:t>
            </a:r>
            <a:r>
              <a:rPr lang="en-US" altLang="zh-CN" sz="1000"/>
              <a:t>name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第三个参数</a:t>
            </a:r>
            <a:r>
              <a:rPr lang="en-US" altLang="zh-CN" sz="1000"/>
              <a:t>4</a:t>
            </a:r>
            <a:r>
              <a:rPr lang="zh-CN" altLang="en-US" sz="1000"/>
              <a:t>个字节为</a:t>
            </a:r>
            <a:r>
              <a:rPr lang="en-US" altLang="zh-CN" sz="1000"/>
              <a:t>clay</a:t>
            </a:r>
            <a:endParaRPr lang="en-US" altLang="zh-CN" sz="1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27F99C-03C9-4440-A7C0-7C8B917D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0" y="648035"/>
            <a:ext cx="631752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897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900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r>
              <a:rPr lang="zh-CN" altLang="en-US" sz="2800" dirty="0">
                <a:solidFill>
                  <a:srgbClr val="FFC000"/>
                </a:solidFill>
              </a:rPr>
              <a:t>持久化加载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B65F8-7E76-41AE-AB0F-61C1734B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5" y="900120"/>
            <a:ext cx="5025145" cy="33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113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集群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41AE2-DB19-4CC1-87AA-AF7919EE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55" y="677460"/>
            <a:ext cx="7200500" cy="38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364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延迟计算公式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161D2-93C2-4F8C-8AFA-52D439040E7E}"/>
              </a:ext>
            </a:extLst>
          </p:cNvPr>
          <p:cNvSpPr txBox="1"/>
          <p:nvPr/>
        </p:nvSpPr>
        <p:spPr>
          <a:xfrm>
            <a:off x="236455" y="1347665"/>
            <a:ext cx="7287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DELAY = 500ms + random(0 ~ 500ms) + SLAVE_RANK * 1000ms</a:t>
            </a:r>
          </a:p>
          <a:p>
            <a:endParaRPr lang="en-US" altLang="zh-CN" dirty="0"/>
          </a:p>
          <a:p>
            <a:r>
              <a:rPr lang="zh-CN" altLang="en-US" dirty="0"/>
              <a:t>注：</a:t>
            </a:r>
            <a:r>
              <a:rPr lang="en-US" altLang="zh-CN" dirty="0"/>
              <a:t>SLAVE_RANK</a:t>
            </a:r>
            <a:r>
              <a:rPr lang="zh-CN" altLang="en-US" dirty="0"/>
              <a:t>表示此从节点已经从主节点复制数据的总量的等级，数据越新，等级越低</a:t>
            </a:r>
          </a:p>
        </p:txBody>
      </p:sp>
    </p:spTree>
    <p:extLst>
      <p:ext uri="{BB962C8B-B14F-4D97-AF65-F5344CB8AC3E}">
        <p14:creationId xmlns:p14="http://schemas.microsoft.com/office/powerpoint/2010/main" val="76220173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集群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161D2-93C2-4F8C-8AFA-52D439040E7E}"/>
              </a:ext>
            </a:extLst>
          </p:cNvPr>
          <p:cNvSpPr txBox="1"/>
          <p:nvPr/>
        </p:nvSpPr>
        <p:spPr>
          <a:xfrm>
            <a:off x="236455" y="1347665"/>
            <a:ext cx="728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某个主节点和所有从节点全部挂掉，我们集群不可用。</a:t>
            </a:r>
          </a:p>
          <a:p>
            <a:r>
              <a:rPr lang="zh-CN" altLang="en-US" dirty="0"/>
              <a:t>如果半数以上的主节点挂掉，则集群不可用</a:t>
            </a:r>
            <a:endParaRPr lang="en-US" altLang="zh-CN" dirty="0"/>
          </a:p>
          <a:p>
            <a:r>
              <a:rPr lang="zh-CN" altLang="en-US" dirty="0"/>
              <a:t>如果集群任意</a:t>
            </a:r>
            <a:r>
              <a:rPr lang="en-US" altLang="zh-CN" dirty="0"/>
              <a:t>master</a:t>
            </a:r>
            <a:r>
              <a:rPr lang="zh-CN" altLang="en-US" dirty="0"/>
              <a:t>挂掉</a:t>
            </a:r>
            <a:r>
              <a:rPr lang="en-US" altLang="zh-CN" dirty="0"/>
              <a:t>,</a:t>
            </a:r>
            <a:r>
              <a:rPr lang="zh-CN" altLang="en-US" dirty="0"/>
              <a:t>而且没有从节点，则集群不可用</a:t>
            </a:r>
          </a:p>
        </p:txBody>
      </p:sp>
    </p:spTree>
    <p:extLst>
      <p:ext uri="{BB962C8B-B14F-4D97-AF65-F5344CB8AC3E}">
        <p14:creationId xmlns:p14="http://schemas.microsoft.com/office/powerpoint/2010/main" val="323242220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集群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6783-0444-4AAA-BED3-7B774C71CF9C}"/>
              </a:ext>
            </a:extLst>
          </p:cNvPr>
          <p:cNvSpPr txBox="1"/>
          <p:nvPr/>
        </p:nvSpPr>
        <p:spPr>
          <a:xfrm>
            <a:off x="107690" y="1096379"/>
            <a:ext cx="403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create --replicas 1 127.0.0.1:6379 127.0.0.1:6380 127.0.0.1:6381 127.0.0.1:6382 127.0.0.1:6383 127.0.0.1:6384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4E7A8-F46F-46FB-ACAE-9B75F9E06DE0}"/>
              </a:ext>
            </a:extLst>
          </p:cNvPr>
          <p:cNvSpPr txBox="1"/>
          <p:nvPr/>
        </p:nvSpPr>
        <p:spPr>
          <a:xfrm>
            <a:off x="4788015" y="1203655"/>
            <a:ext cx="17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 nodes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5642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扩容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1D5857-F650-4E1C-B189-44CF09F01BBC}"/>
              </a:ext>
            </a:extLst>
          </p:cNvPr>
          <p:cNvSpPr txBox="1"/>
          <p:nvPr/>
        </p:nvSpPr>
        <p:spPr>
          <a:xfrm>
            <a:off x="408039" y="1275660"/>
            <a:ext cx="83279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add-node 127.0.0.1:6385 127.0.0.1:6379</a:t>
            </a:r>
          </a:p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</a:t>
            </a:r>
            <a:r>
              <a:rPr lang="en-US" altLang="zh-CN" dirty="0" err="1"/>
              <a:t>reshard</a:t>
            </a:r>
            <a:r>
              <a:rPr lang="en-US" altLang="zh-CN" dirty="0"/>
              <a:t> 127.0.0.1:6379</a:t>
            </a:r>
          </a:p>
          <a:p>
            <a:endParaRPr lang="en-US" altLang="zh-CN" dirty="0"/>
          </a:p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add-node 127.0.0.1:6386 127.0.0.1:6379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连接进入新节点 把数据移除出去</a:t>
            </a:r>
            <a:endParaRPr lang="en-US" altLang="zh-CN" dirty="0"/>
          </a:p>
          <a:p>
            <a:r>
              <a:rPr lang="en-US" altLang="zh-CN" dirty="0"/>
              <a:t>cluster replicate cbc6a1ee051348d877d06a3fb3e69b12725cd70a  (</a:t>
            </a:r>
            <a:r>
              <a:rPr lang="zh-CN" altLang="en-US" dirty="0"/>
              <a:t>主节点的</a:t>
            </a:r>
            <a:r>
              <a:rPr lang="en-US" altLang="zh-CN" dirty="0"/>
              <a:t>ID)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移除节点</a:t>
            </a:r>
            <a:r>
              <a:rPr lang="en-US" altLang="zh-CN" dirty="0"/>
              <a:t>id</a:t>
            </a:r>
            <a:r>
              <a:rPr lang="zh-CN" altLang="en-US" dirty="0"/>
              <a:t>，接收的节点</a:t>
            </a:r>
            <a:r>
              <a:rPr lang="en-US" altLang="zh-CN"/>
              <a:t>id</a:t>
            </a:r>
            <a:endParaRPr lang="en-US" altLang="zh-CN" dirty="0"/>
          </a:p>
          <a:p>
            <a:r>
              <a:rPr lang="it-IT" altLang="zh-CN" dirty="0"/>
              <a:t>ruby redis-trib.rb del-node 127.0.0.1:6386  (</a:t>
            </a:r>
            <a:r>
              <a:rPr lang="zh-CN" altLang="en-US" dirty="0"/>
              <a:t>当前节点</a:t>
            </a:r>
            <a:r>
              <a:rPr lang="en-US" altLang="zh-CN" dirty="0"/>
              <a:t>id</a:t>
            </a:r>
            <a:r>
              <a:rPr lang="it-IT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85973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5843" name="组合 35842"/>
          <p:cNvGrpSpPr/>
          <p:nvPr/>
        </p:nvGrpSpPr>
        <p:grpSpPr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35844" name="矩形 254"/>
            <p:cNvSpPr/>
            <p:nvPr/>
          </p:nvSpPr>
          <p:spPr>
            <a:xfrm>
              <a:off x="0" y="113953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5845" name="矩形 254"/>
            <p:cNvSpPr/>
            <p:nvPr/>
          </p:nvSpPr>
          <p:spPr>
            <a:xfrm>
              <a:off x="0" y="0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5846" name="矩形 258"/>
          <p:cNvSpPr/>
          <p:nvPr/>
        </p:nvSpPr>
        <p:spPr>
          <a:xfrm>
            <a:off x="0" y="177165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000000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000000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7" name="矩形 259"/>
          <p:cNvSpPr/>
          <p:nvPr/>
        </p:nvSpPr>
        <p:spPr>
          <a:xfrm>
            <a:off x="0" y="156486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lvl="2" indent="0" algn="ctr">
              <a:lnSpc>
                <a:spcPct val="100000"/>
              </a:lnSpc>
            </a:pPr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FFFFFF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9" name="矩形 29"/>
          <p:cNvSpPr/>
          <p:nvPr/>
        </p:nvSpPr>
        <p:spPr>
          <a:xfrm>
            <a:off x="0" y="4219575"/>
            <a:ext cx="91440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8C430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1D33B235-1D28-40FD-9BDF-68B12156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0" y="548684"/>
            <a:ext cx="1620520" cy="45339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B098A2-85F8-4A1C-BA40-6D8F1CFDD18E}"/>
              </a:ext>
            </a:extLst>
          </p:cNvPr>
          <p:cNvGrpSpPr/>
          <p:nvPr/>
        </p:nvGrpSpPr>
        <p:grpSpPr>
          <a:xfrm>
            <a:off x="1386062" y="2738391"/>
            <a:ext cx="6264275" cy="431800"/>
            <a:chOff x="0" y="0"/>
            <a:chExt cx="6264696" cy="432048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663DAD56-35F0-4F08-94DE-EE09A0A79C09}"/>
                </a:ext>
              </a:extLst>
            </p:cNvPr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3" name="矩形 9">
              <a:extLst>
                <a:ext uri="{FF2B5EF4-FFF2-40B4-BE49-F238E27FC236}">
                  <a16:creationId xmlns:a16="http://schemas.microsoft.com/office/drawing/2014/main" id="{135CA461-3BAF-4911-9A28-FAE59A354744}"/>
                </a:ext>
              </a:extLst>
            </p:cNvPr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REmote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DIctionary</a:t>
            </a:r>
            <a:r>
              <a:rPr lang="en-US" altLang="zh-CN" sz="2400" dirty="0"/>
              <a:t> Server</a:t>
            </a:r>
          </a:p>
          <a:p>
            <a:r>
              <a:rPr lang="zh-CN" altLang="en-US" sz="2400" dirty="0"/>
              <a:t>远程字典的服务</a:t>
            </a:r>
            <a:endParaRPr lang="en-US" altLang="zh-CN" sz="2400" dirty="0"/>
          </a:p>
          <a:p>
            <a:r>
              <a:rPr lang="zh-CN" altLang="en-US" sz="2400" dirty="0"/>
              <a:t>内存数据库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、方便扩展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、大数据量高性能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、八大结构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 、分布式存储</a:t>
            </a:r>
          </a:p>
        </p:txBody>
      </p:sp>
    </p:spTree>
    <p:extLst>
      <p:ext uri="{BB962C8B-B14F-4D97-AF65-F5344CB8AC3E}">
        <p14:creationId xmlns:p14="http://schemas.microsoft.com/office/powerpoint/2010/main" val="3259345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八大结构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多线程一定比多线程快？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48E3F-0C67-48C0-8F24-9BF05EDD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65" y="915635"/>
            <a:ext cx="1691787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94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单线程</a:t>
            </a:r>
            <a:r>
              <a:rPr lang="en-US" altLang="zh-CN" sz="2800" dirty="0">
                <a:solidFill>
                  <a:srgbClr val="FFC000"/>
                </a:solidFill>
              </a:rPr>
              <a:t>PK</a:t>
            </a:r>
            <a:r>
              <a:rPr lang="zh-CN" altLang="en-US" sz="2800" dirty="0">
                <a:solidFill>
                  <a:srgbClr val="FFC000"/>
                </a:solidFill>
              </a:rPr>
              <a:t>多线程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单线程的原子性操作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单线程多进程  </a:t>
            </a:r>
            <a:r>
              <a:rPr lang="en-US" altLang="zh-CN" sz="2400" dirty="0"/>
              <a:t>PK  </a:t>
            </a:r>
            <a:r>
              <a:rPr lang="zh-CN" altLang="en-US" sz="2400" dirty="0"/>
              <a:t>多线程</a:t>
            </a:r>
          </a:p>
        </p:txBody>
      </p:sp>
    </p:spTree>
    <p:extLst>
      <p:ext uri="{BB962C8B-B14F-4D97-AF65-F5344CB8AC3E}">
        <p14:creationId xmlns:p14="http://schemas.microsoft.com/office/powerpoint/2010/main" val="8246573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2D57B5-ADD2-4115-95C1-E72A2994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1419670"/>
            <a:ext cx="7125317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610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b0e81210-372f-4e86-adbd-78e4571f15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标题：&#10;您的正文已经经简明扼要，字字珠玑。&#10;您的正文已经经简明扼要，字字珠玑。&#10;您的正文已经经简明扼要，字字珠玑。&#10;您的正文已经经简明扼要，字字珠玑。"/>
  <p:tag name="KSO_WM_UNIT_NOCLEAR" val="1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112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c08be4b2-cc91-4281-ac02-0a680571a4bc}"/>
  <p:tag name="KSO_WM_UNIT_TEXTBOXSTYLE_TEMPLATEID" val="3131926"/>
  <p:tag name="KSO_WM_UNIT_TEXTBOXSTYLE_TYPE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5.75"/>
  <p:tag name="KSO_WM_UNIT_TEXTBOXSTYLE_ADJUSTTOP" val="0_-11.85001"/>
  <p:tag name="KSO_WM_UNIT_TEXTBOXSTYLE_ADJUSTWIDTH" val="100_51.5"/>
  <p:tag name="KSO_WM_UNIT_TEXTBOXSTYLE_ADJUSTHEIGTH" val="100_38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07_222*i*1"/>
  <p:tag name="KSO_WM_TEMPLATE_CATEGORY" val="mixed"/>
  <p:tag name="KSO_WM_TEMPLATE_INDEX" val="20201907"/>
  <p:tag name="KSO_WM_UNIT_LAYERLEVEL" val="1"/>
  <p:tag name="KSO_WM_TAG_VERSION" val="1.0"/>
  <p:tag name="KSO_WM_BEAUTIFY_FLAG" val="#wm#"/>
  <p:tag name="KSO_WM_UNIT_TEXTBOXSTYLE_GUID" val="{b0e81210-372f-4e86-adbd-78e4571f15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75"/>
  <p:tag name="KSO_WM_UNIT_TEXTBOXSTYLE_ADJUSTTOP" val="0_-19.10001"/>
  <p:tag name="KSO_WM_UNIT_TEXTBOXSTYLE_ADJUSTWIDTH" val="100_51.5"/>
  <p:tag name="KSO_WM_UNIT_TEXTBOXSTYLE_ADJUSTHEIGTH" val="100_38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07_222*i*2"/>
  <p:tag name="KSO_WM_TEMPLATE_CATEGORY" val="mixed"/>
  <p:tag name="KSO_WM_TEMPLATE_INDEX" val="20201907"/>
  <p:tag name="KSO_WM_UNIT_LAYERLEVEL" val="1"/>
  <p:tag name="KSO_WM_TAG_VERSION" val="1.0"/>
  <p:tag name="KSO_WM_BEAUTIFY_FLAG" val="#wm#"/>
  <p:tag name="KSO_WM_UNIT_TEXTBOXSTYLE_GUID" val="{b0e81210-372f-4e86-adbd-78e4571f1544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6972</TotalTime>
  <Words>936</Words>
  <Application>Microsoft Office PowerPoint</Application>
  <PresentationFormat>全屏显示(16:9)</PresentationFormat>
  <Paragraphs>194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5" baseType="lpstr">
      <vt:lpstr>宋体</vt:lpstr>
      <vt:lpstr>微软雅黑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Clay 文</cp:lastModifiedBy>
  <cp:revision>909</cp:revision>
  <dcterms:created xsi:type="dcterms:W3CDTF">2014-02-20T03:23:00Z</dcterms:created>
  <dcterms:modified xsi:type="dcterms:W3CDTF">2020-06-13T13:29:51Z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